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63" r:id="rId4"/>
    <p:sldId id="258" r:id="rId5"/>
    <p:sldId id="259" r:id="rId6"/>
    <p:sldId id="260" r:id="rId7"/>
    <p:sldId id="261" r:id="rId8"/>
    <p:sldId id="262" r:id="rId9"/>
    <p:sldId id="264" r:id="rId10"/>
    <p:sldId id="265"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7" d="100"/>
          <a:sy n="77" d="100"/>
        </p:scale>
        <p:origin x="-1440"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F95DDF-FCDE-D848-B7E6-ABEBE665B914}" type="datetimeFigureOut">
              <a:rPr lang="en-US" smtClean="0"/>
              <a:t>9/4/18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411E027-F887-5C49-9ADC-EB0407A08240}" type="slidenum">
              <a:rPr lang="en-US" smtClean="0"/>
              <a:t>‹#›</a:t>
            </a:fld>
            <a:endParaRPr lang="en-US"/>
          </a:p>
        </p:txBody>
      </p:sp>
    </p:spTree>
    <p:extLst>
      <p:ext uri="{BB962C8B-B14F-4D97-AF65-F5344CB8AC3E}">
        <p14:creationId xmlns:p14="http://schemas.microsoft.com/office/powerpoint/2010/main" val="341576032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Where would you draw the line between fast and slow disasters?</a:t>
            </a:r>
            <a:endParaRPr lang="en-US" dirty="0"/>
          </a:p>
        </p:txBody>
      </p:sp>
      <p:sp>
        <p:nvSpPr>
          <p:cNvPr id="4" name="Slide Number Placeholder 3"/>
          <p:cNvSpPr>
            <a:spLocks noGrp="1"/>
          </p:cNvSpPr>
          <p:nvPr>
            <p:ph type="sldNum" sz="quarter" idx="10"/>
          </p:nvPr>
        </p:nvSpPr>
        <p:spPr/>
        <p:txBody>
          <a:bodyPr/>
          <a:lstStyle/>
          <a:p>
            <a:fld id="{6411E027-F887-5C49-9ADC-EB0407A08240}" type="slidenum">
              <a:rPr lang="en-US" smtClean="0"/>
              <a:t>2</a:t>
            </a:fld>
            <a:endParaRPr lang="en-US"/>
          </a:p>
        </p:txBody>
      </p:sp>
    </p:spTree>
    <p:extLst>
      <p:ext uri="{BB962C8B-B14F-4D97-AF65-F5344CB8AC3E}">
        <p14:creationId xmlns:p14="http://schemas.microsoft.com/office/powerpoint/2010/main" val="390599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of asthma in New </a:t>
            </a:r>
            <a:r>
              <a:rPr lang="en-US" smtClean="0"/>
              <a:t>York City. </a:t>
            </a:r>
            <a:endParaRPr lang="en-US"/>
          </a:p>
        </p:txBody>
      </p:sp>
      <p:sp>
        <p:nvSpPr>
          <p:cNvPr id="4" name="Slide Number Placeholder 3"/>
          <p:cNvSpPr>
            <a:spLocks noGrp="1"/>
          </p:cNvSpPr>
          <p:nvPr>
            <p:ph type="sldNum" sz="quarter" idx="10"/>
          </p:nvPr>
        </p:nvSpPr>
        <p:spPr/>
        <p:txBody>
          <a:bodyPr/>
          <a:lstStyle/>
          <a:p>
            <a:fld id="{6411E027-F887-5C49-9ADC-EB0407A08240}" type="slidenum">
              <a:rPr lang="en-US" smtClean="0"/>
              <a:t>8</a:t>
            </a:fld>
            <a:endParaRPr lang="en-US"/>
          </a:p>
        </p:txBody>
      </p:sp>
    </p:spTree>
    <p:extLst>
      <p:ext uri="{BB962C8B-B14F-4D97-AF65-F5344CB8AC3E}">
        <p14:creationId xmlns:p14="http://schemas.microsoft.com/office/powerpoint/2010/main" val="6234559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4F8C4C0-AECB-CB49-B5E8-8830C7ED6D9C}"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35775823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4F8C4C0-AECB-CB49-B5E8-8830C7ED6D9C}"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360362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4F8C4C0-AECB-CB49-B5E8-8830C7ED6D9C}"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3977508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4F8C4C0-AECB-CB49-B5E8-8830C7ED6D9C}"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3639582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4F8C4C0-AECB-CB49-B5E8-8830C7ED6D9C}"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992330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4F8C4C0-AECB-CB49-B5E8-8830C7ED6D9C}" type="datetimeFigureOut">
              <a:rPr lang="en-US" smtClean="0"/>
              <a:t>9/4/18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2944722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4F8C4C0-AECB-CB49-B5E8-8830C7ED6D9C}" type="datetimeFigureOut">
              <a:rPr lang="en-US" smtClean="0"/>
              <a:t>9/4/18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3985968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4F8C4C0-AECB-CB49-B5E8-8830C7ED6D9C}" type="datetimeFigureOut">
              <a:rPr lang="en-US" smtClean="0"/>
              <a:t>9/4/18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39329544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F8C4C0-AECB-CB49-B5E8-8830C7ED6D9C}" type="datetimeFigureOut">
              <a:rPr lang="en-US" smtClean="0"/>
              <a:t>9/4/18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207656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F8C4C0-AECB-CB49-B5E8-8830C7ED6D9C}" type="datetimeFigureOut">
              <a:rPr lang="en-US" smtClean="0"/>
              <a:t>9/4/18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735404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F8C4C0-AECB-CB49-B5E8-8830C7ED6D9C}" type="datetimeFigureOut">
              <a:rPr lang="en-US" smtClean="0"/>
              <a:t>9/4/18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B6A9E4-F549-6946-ADCC-ADB0C98EBAC7}" type="slidenum">
              <a:rPr lang="en-US" smtClean="0"/>
              <a:t>‹#›</a:t>
            </a:fld>
            <a:endParaRPr lang="en-US"/>
          </a:p>
        </p:txBody>
      </p:sp>
    </p:spTree>
    <p:extLst>
      <p:ext uri="{BB962C8B-B14F-4D97-AF65-F5344CB8AC3E}">
        <p14:creationId xmlns:p14="http://schemas.microsoft.com/office/powerpoint/2010/main" val="417322799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F8C4C0-AECB-CB49-B5E8-8830C7ED6D9C}" type="datetimeFigureOut">
              <a:rPr lang="en-US" smtClean="0"/>
              <a:t>9/4/18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B6A9E4-F549-6946-ADCC-ADB0C98EBAC7}" type="slidenum">
              <a:rPr lang="en-US" smtClean="0"/>
              <a:t>‹#›</a:t>
            </a:fld>
            <a:endParaRPr lang="en-US"/>
          </a:p>
        </p:txBody>
      </p:sp>
    </p:spTree>
    <p:extLst>
      <p:ext uri="{BB962C8B-B14F-4D97-AF65-F5344CB8AC3E}">
        <p14:creationId xmlns:p14="http://schemas.microsoft.com/office/powerpoint/2010/main" val="4614734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Slow Disaster</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97185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What are the consequences of calling them disasters or not calling them disasters?  </a:t>
            </a:r>
          </a:p>
          <a:p>
            <a:endParaRPr lang="en-US" dirty="0"/>
          </a:p>
        </p:txBody>
      </p:sp>
    </p:spTree>
    <p:extLst>
      <p:ext uri="{BB962C8B-B14F-4D97-AF65-F5344CB8AC3E}">
        <p14:creationId xmlns:p14="http://schemas.microsoft.com/office/powerpoint/2010/main" val="1155967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dirty="0" smtClean="0"/>
              <a:t>Is there such a thing as a slow disaster? </a:t>
            </a:r>
          </a:p>
          <a:p>
            <a:r>
              <a:rPr lang="en-US" dirty="0" smtClean="0"/>
              <a:t>If so, what is it?</a:t>
            </a:r>
          </a:p>
          <a:p>
            <a:r>
              <a:rPr lang="en-US" dirty="0" smtClean="0"/>
              <a:t>If not, why not? </a:t>
            </a:r>
          </a:p>
          <a:p>
            <a:endParaRPr lang="en-US" dirty="0"/>
          </a:p>
          <a:p>
            <a:pPr lvl="1"/>
            <a:r>
              <a:rPr lang="en-US" dirty="0" smtClean="0"/>
              <a:t>“To </a:t>
            </a:r>
            <a:r>
              <a:rPr lang="en-US" dirty="0"/>
              <a:t>some extent, the distinction between slow- and rapid-onset disasters </a:t>
            </a:r>
            <a:r>
              <a:rPr lang="en-US" dirty="0" smtClean="0"/>
              <a:t>is artificial.”</a:t>
            </a:r>
          </a:p>
        </p:txBody>
      </p:sp>
    </p:spTree>
    <p:extLst>
      <p:ext uri="{BB962C8B-B14F-4D97-AF65-F5344CB8AC3E}">
        <p14:creationId xmlns:p14="http://schemas.microsoft.com/office/powerpoint/2010/main" val="516113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lvl="1"/>
            <a:r>
              <a:rPr lang="en-US" dirty="0" smtClean="0"/>
              <a:t>“To some extent, the distinction between slow- and rapid-onset disasters is artificial. Hazards certainly can be </a:t>
            </a:r>
            <a:r>
              <a:rPr lang="en-US" dirty="0" err="1" smtClean="0"/>
              <a:t>categorised</a:t>
            </a:r>
            <a:r>
              <a:rPr lang="en-US" dirty="0" smtClean="0"/>
              <a:t> in this way. Disasters, on the other hand, are the product of hazards and human vulnerability to them.”</a:t>
            </a:r>
          </a:p>
          <a:p>
            <a:pPr lvl="2"/>
            <a:r>
              <a:rPr lang="en-US" dirty="0" smtClean="0"/>
              <a:t>Source: ‘Slow-onset disasters’</a:t>
            </a:r>
          </a:p>
          <a:p>
            <a:endParaRPr lang="en-US" dirty="0"/>
          </a:p>
        </p:txBody>
      </p:sp>
    </p:spTree>
    <p:extLst>
      <p:ext uri="{BB962C8B-B14F-4D97-AF65-F5344CB8AC3E}">
        <p14:creationId xmlns:p14="http://schemas.microsoft.com/office/powerpoint/2010/main" val="3572736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“the </a:t>
            </a:r>
            <a:r>
              <a:rPr lang="en-US" dirty="0"/>
              <a:t>notion that chronic conditions as well as acute events can induce trauma, and this, too, belongs in our calculations. A chronic disaster is one that gathers force slowly and insidiously, creeping around one’s defenses rather than smashing through them. People are unable to mobilize their normal defenses against the threat, sometimes because they have elected consciously or unconsciously to ignore it, sometimes because they have been misinformed about it, and sometimes because they cannot do anything to avoid it in any </a:t>
            </a:r>
            <a:r>
              <a:rPr lang="en-US" dirty="0" smtClean="0"/>
              <a:t>case” Kai Erikson, </a:t>
            </a:r>
            <a:r>
              <a:rPr lang="en-US" i="1" dirty="0" smtClean="0"/>
              <a:t>A new species of trouble</a:t>
            </a:r>
            <a:r>
              <a:rPr lang="en-US" dirty="0" smtClean="0"/>
              <a:t>, page 2</a:t>
            </a:r>
            <a:endParaRPr lang="en-US" dirty="0"/>
          </a:p>
          <a:p>
            <a:pPr marL="0" indent="0">
              <a:buNone/>
            </a:pPr>
            <a:endParaRPr lang="en-US" dirty="0"/>
          </a:p>
        </p:txBody>
      </p:sp>
    </p:spTree>
    <p:extLst>
      <p:ext uri="{BB962C8B-B14F-4D97-AF65-F5344CB8AC3E}">
        <p14:creationId xmlns:p14="http://schemas.microsoft.com/office/powerpoint/2010/main" val="15991691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43000"/>
            <a:ext cx="8229600" cy="1143000"/>
          </a:xfrm>
        </p:spPr>
        <p:txBody>
          <a:bodyPr/>
          <a:lstStyle/>
          <a:p>
            <a:endParaRPr lang="en-US"/>
          </a:p>
        </p:txBody>
      </p:sp>
      <p:pic>
        <p:nvPicPr>
          <p:cNvPr id="5" name="Content Placeholder 4"/>
          <p:cNvPicPr>
            <a:picLocks noGrp="1" noChangeAspect="1"/>
          </p:cNvPicPr>
          <p:nvPr>
            <p:ph sz="half" idx="1"/>
          </p:nvPr>
        </p:nvPicPr>
        <p:blipFill>
          <a:blip r:embed="rId2"/>
          <a:srcRect t="18710" b="18710"/>
          <a:stretch>
            <a:fillRect/>
          </a:stretch>
        </p:blipFill>
        <p:spPr/>
      </p:pic>
      <p:pic>
        <p:nvPicPr>
          <p:cNvPr id="6" name="Content Placeholder 5"/>
          <p:cNvPicPr>
            <a:picLocks noGrp="1" noChangeAspect="1"/>
          </p:cNvPicPr>
          <p:nvPr>
            <p:ph sz="half" idx="2"/>
          </p:nvPr>
        </p:nvPicPr>
        <p:blipFill rotWithShape="1">
          <a:blip r:embed="rId3"/>
          <a:srcRect r="13114" b="13919"/>
          <a:stretch/>
        </p:blipFill>
        <p:spPr>
          <a:xfrm>
            <a:off x="4495800" y="1600200"/>
            <a:ext cx="4038600" cy="4525963"/>
          </a:xfrm>
        </p:spPr>
      </p:pic>
    </p:spTree>
    <p:extLst>
      <p:ext uri="{BB962C8B-B14F-4D97-AF65-F5344CB8AC3E}">
        <p14:creationId xmlns:p14="http://schemas.microsoft.com/office/powerpoint/2010/main" val="300407727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Diagram the 'tempo' of this disaster. </a:t>
            </a:r>
            <a:br>
              <a:rPr lang="en-US" dirty="0" smtClean="0"/>
            </a:br>
            <a:endParaRPr lang="en-US" dirty="0"/>
          </a:p>
        </p:txBody>
      </p:sp>
      <p:sp>
        <p:nvSpPr>
          <p:cNvPr id="3" name="Content Placeholder 2"/>
          <p:cNvSpPr>
            <a:spLocks noGrp="1"/>
          </p:cNvSpPr>
          <p:nvPr>
            <p:ph idx="1"/>
          </p:nvPr>
        </p:nvSpPr>
        <p:spPr/>
        <p:txBody>
          <a:bodyPr/>
          <a:lstStyle/>
          <a:p>
            <a:r>
              <a:rPr lang="en-US" dirty="0" smtClean="0"/>
              <a:t>What </a:t>
            </a:r>
            <a:r>
              <a:rPr lang="en-US" dirty="0"/>
              <a:t>are its causes and consequences? </a:t>
            </a:r>
            <a:endParaRPr lang="en-US" dirty="0" smtClean="0"/>
          </a:p>
          <a:p>
            <a:r>
              <a:rPr lang="en-US" dirty="0" smtClean="0"/>
              <a:t>Does it accelerate, accumulate, dissipate, distribute?  When, for how long, why? </a:t>
            </a:r>
          </a:p>
          <a:p>
            <a:endParaRPr lang="en-US" dirty="0"/>
          </a:p>
          <a:p>
            <a:r>
              <a:rPr lang="en-US" dirty="0" smtClean="0"/>
              <a:t>Tempo = rate of speed or motion</a:t>
            </a:r>
            <a:endParaRPr lang="en-US" dirty="0"/>
          </a:p>
          <a:p>
            <a:endParaRPr lang="en-US" dirty="0"/>
          </a:p>
        </p:txBody>
      </p:sp>
    </p:spTree>
    <p:extLst>
      <p:ext uri="{BB962C8B-B14F-4D97-AF65-F5344CB8AC3E}">
        <p14:creationId xmlns:p14="http://schemas.microsoft.com/office/powerpoint/2010/main" val="339017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‘see’ a slow disaster</a:t>
            </a:r>
            <a:endParaRPr lang="en-US" dirty="0"/>
          </a:p>
        </p:txBody>
      </p:sp>
      <p:sp>
        <p:nvSpPr>
          <p:cNvPr id="3" name="Content Placeholder 2"/>
          <p:cNvSpPr>
            <a:spLocks noGrp="1"/>
          </p:cNvSpPr>
          <p:nvPr>
            <p:ph idx="1"/>
          </p:nvPr>
        </p:nvSpPr>
        <p:spPr/>
        <p:txBody>
          <a:bodyPr/>
          <a:lstStyle/>
          <a:p>
            <a:pPr marL="0" indent="0">
              <a:buNone/>
            </a:pPr>
            <a:r>
              <a:rPr lang="en-US" dirty="0"/>
              <a:t>"In slow disaster, cameras and paint brushes are put aside for spreadsheets and timelines because they can show what is otherwise undetectable."</a:t>
            </a:r>
          </a:p>
          <a:p>
            <a:r>
              <a:rPr lang="en-US" dirty="0"/>
              <a:t>Max </a:t>
            </a:r>
            <a:r>
              <a:rPr lang="en-US" dirty="0" err="1"/>
              <a:t>Liboiron</a:t>
            </a:r>
            <a:r>
              <a:rPr lang="en-US" dirty="0"/>
              <a:t>, "Visually representing slow disasters." </a:t>
            </a:r>
            <a:r>
              <a:rPr lang="en-US" i="1" dirty="0"/>
              <a:t>Discard Studies</a:t>
            </a:r>
            <a:r>
              <a:rPr lang="en-US" dirty="0"/>
              <a:t> blog. </a:t>
            </a:r>
          </a:p>
          <a:p>
            <a:endParaRPr lang="en-US" dirty="0"/>
          </a:p>
          <a:p>
            <a:endParaRPr lang="en-US" dirty="0"/>
          </a:p>
        </p:txBody>
      </p:sp>
    </p:spTree>
    <p:extLst>
      <p:ext uri="{BB962C8B-B14F-4D97-AF65-F5344CB8AC3E}">
        <p14:creationId xmlns:p14="http://schemas.microsoft.com/office/powerpoint/2010/main" val="2488706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i="1" dirty="0"/>
              <a:t>Design a visualization system for </a:t>
            </a:r>
            <a:r>
              <a:rPr lang="en-US" i="1" dirty="0" smtClean="0"/>
              <a:t>a slow disaster—</a:t>
            </a:r>
          </a:p>
          <a:p>
            <a:pPr lvl="1"/>
            <a:r>
              <a:rPr lang="en-US" i="1" dirty="0" smtClean="0"/>
              <a:t>what </a:t>
            </a:r>
            <a:r>
              <a:rPr lang="en-US" i="1" dirty="0"/>
              <a:t>kind of data will you need? </a:t>
            </a:r>
            <a:endParaRPr lang="en-US" i="1" dirty="0" smtClean="0"/>
          </a:p>
          <a:p>
            <a:pPr lvl="1"/>
            <a:r>
              <a:rPr lang="en-US" i="1" dirty="0" smtClean="0"/>
              <a:t>How </a:t>
            </a:r>
            <a:r>
              <a:rPr lang="en-US" i="1" dirty="0"/>
              <a:t>will you assemble and analyze it? </a:t>
            </a:r>
            <a:endParaRPr lang="en-US" i="1" dirty="0" smtClean="0"/>
          </a:p>
          <a:p>
            <a:pPr lvl="1"/>
            <a:r>
              <a:rPr lang="en-US" i="1" dirty="0" smtClean="0"/>
              <a:t>How </a:t>
            </a:r>
            <a:r>
              <a:rPr lang="en-US" i="1" dirty="0"/>
              <a:t>will you </a:t>
            </a:r>
            <a:r>
              <a:rPr lang="en-US" i="1" dirty="0" smtClean="0"/>
              <a:t>visually present the data </a:t>
            </a:r>
            <a:r>
              <a:rPr lang="en-US" i="1" dirty="0"/>
              <a:t>to a public? </a:t>
            </a:r>
            <a:endParaRPr lang="en-US" dirty="0"/>
          </a:p>
          <a:p>
            <a:endParaRPr lang="en-US" dirty="0"/>
          </a:p>
        </p:txBody>
      </p:sp>
    </p:spTree>
    <p:extLst>
      <p:ext uri="{BB962C8B-B14F-4D97-AF65-F5344CB8AC3E}">
        <p14:creationId xmlns:p14="http://schemas.microsoft.com/office/powerpoint/2010/main" val="41457357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Debate: are these actually 'disasters'? Why or why not?  </a:t>
            </a:r>
          </a:p>
          <a:p>
            <a:endParaRPr lang="en-US" dirty="0"/>
          </a:p>
        </p:txBody>
      </p:sp>
    </p:spTree>
    <p:extLst>
      <p:ext uri="{BB962C8B-B14F-4D97-AF65-F5344CB8AC3E}">
        <p14:creationId xmlns:p14="http://schemas.microsoft.com/office/powerpoint/2010/main" val="11927029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75</TotalTime>
  <Words>378</Words>
  <Application>Microsoft Macintosh PowerPoint</Application>
  <PresentationFormat>On-screen Show (4:3)</PresentationFormat>
  <Paragraphs>27</Paragraphs>
  <Slides>10</Slides>
  <Notes>2</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Slow Disaster</vt:lpstr>
      <vt:lpstr>PowerPoint Presentation</vt:lpstr>
      <vt:lpstr>PowerPoint Presentation</vt:lpstr>
      <vt:lpstr>PowerPoint Presentation</vt:lpstr>
      <vt:lpstr>PowerPoint Presentation</vt:lpstr>
      <vt:lpstr>Diagram the 'tempo' of this disaster.  </vt:lpstr>
      <vt:lpstr>How to ‘see’ a slow disaster</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Slow Disaster</dc:title>
  <dc:creator>L</dc:creator>
  <cp:lastModifiedBy>L</cp:lastModifiedBy>
  <cp:revision>13</cp:revision>
  <dcterms:created xsi:type="dcterms:W3CDTF">2018-04-09T05:06:55Z</dcterms:created>
  <dcterms:modified xsi:type="dcterms:W3CDTF">2018-04-09T06:22:43Z</dcterms:modified>
</cp:coreProperties>
</file>

<file path=docProps/thumbnail.jpeg>
</file>